
<file path=[Content_Types].xml><?xml version="1.0" encoding="utf-8"?>
<Types xmlns="http://schemas.openxmlformats.org/package/2006/content-types">
  <Default Extension="png" ContentType="image/png"/>
  <Default Extension="mp3" ContentType="audio/mpe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3" r:id="rId3"/>
    <p:sldId id="257" r:id="rId4"/>
    <p:sldId id="258" r:id="rId5"/>
    <p:sldId id="259" r:id="rId6"/>
    <p:sldId id="260" r:id="rId7"/>
    <p:sldId id="261" r:id="rId8"/>
    <p:sldId id="262" r:id="rId9"/>
    <p:sldId id="264" r:id="rId10"/>
    <p:sldId id="265"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9" d="100"/>
          <a:sy n="89" d="100"/>
        </p:scale>
        <p:origin x="466"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4/23/2014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4/23/2014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4/23/2014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4/23/2014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4/23/2014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4/23/2014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4/23/2014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4/23/2014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4/23/2014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hyperlink" Target="http://ola.memberclicks.net/bccca-how-to-vote" TargetMode="External"/><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normAutofit/>
          </a:bodyPr>
          <a:lstStyle/>
          <a:p>
            <a:r>
              <a:rPr lang="en-US" sz="4000" b="1" dirty="0" smtClean="0"/>
              <a:t>2015 </a:t>
            </a:r>
            <a:r>
              <a:rPr lang="en-US" sz="4000" b="1" dirty="0"/>
              <a:t>Beverly Cleary Children’s Choice Nominations</a:t>
            </a:r>
            <a:endParaRPr lang="en-US" sz="4000" dirty="0"/>
          </a:p>
        </p:txBody>
      </p:sp>
      <p:pic>
        <p:nvPicPr>
          <p:cNvPr id="4" name="Picture 3" descr="C:\Users\WintersteenHomePC\Pictures\8 class pets\banner_colo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7116" y="1834988"/>
            <a:ext cx="6770951" cy="1551676"/>
          </a:xfrm>
          <a:prstGeom prst="rect">
            <a:avLst/>
          </a:prstGeom>
          <a:noFill/>
          <a:extLst>
            <a:ext uri="{909E8E84-426E-40DD-AFC4-6F175D3DCCD1}">
              <a14:hiddenFill xmlns:a14="http://schemas.microsoft.com/office/drawing/2010/main">
                <a:solidFill>
                  <a:srgbClr val="FFFFFF"/>
                </a:solidFill>
              </a14:hiddenFill>
            </a:ext>
          </a:extLst>
        </p:spPr>
      </p:pic>
      <p:pic>
        <p:nvPicPr>
          <p:cNvPr id="5" name="Sara Lately">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5851525" y="3184525"/>
            <a:ext cx="487363" cy="487363"/>
          </a:xfrm>
          <a:prstGeom prst="rect">
            <a:avLst/>
          </a:prstGeom>
        </p:spPr>
      </p:pic>
    </p:spTree>
    <p:extLst>
      <p:ext uri="{BB962C8B-B14F-4D97-AF65-F5344CB8AC3E}">
        <p14:creationId xmlns:p14="http://schemas.microsoft.com/office/powerpoint/2010/main" val="4105246821"/>
      </p:ext>
    </p:extLst>
  </p:cSld>
  <p:clrMapOvr>
    <a:masterClrMapping/>
  </p:clrMapOvr>
  <mc:AlternateContent xmlns:mc="http://schemas.openxmlformats.org/markup-compatibility/2006">
    <mc:Choice xmlns:p14="http://schemas.microsoft.com/office/powerpoint/2010/main" Requires="p14">
      <p:transition spd="slow" p14:dur="2000" advClick="0" advTm="6000"/>
    </mc:Choice>
    <mc:Fallback>
      <p:transition spd="slow" advClick="0" advTm="6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7" repeatCount="indefinite"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idx="4294967295"/>
          </p:nvPr>
        </p:nvSpPr>
        <p:spPr>
          <a:xfrm>
            <a:off x="1061049" y="3424687"/>
            <a:ext cx="9859993" cy="2450651"/>
          </a:xfrm>
          <a:noFill/>
        </p:spPr>
        <p:txBody>
          <a:bodyPr>
            <a:normAutofit fontScale="77500" lnSpcReduction="20000"/>
          </a:bodyPr>
          <a:lstStyle/>
          <a:p>
            <a:endParaRPr lang="en-US" sz="3500" dirty="0" smtClean="0"/>
          </a:p>
          <a:p>
            <a:pPr algn="ctr">
              <a:buNone/>
            </a:pPr>
            <a:r>
              <a:rPr lang="en-US" sz="3800" b="1" dirty="0" smtClean="0">
                <a:solidFill>
                  <a:srgbClr val="3210B0"/>
                </a:solidFill>
              </a:rPr>
              <a:t>Power </a:t>
            </a:r>
            <a:r>
              <a:rPr lang="en-US" sz="3800" b="1" dirty="0" smtClean="0">
                <a:solidFill>
                  <a:srgbClr val="3210B0"/>
                </a:solidFill>
              </a:rPr>
              <a:t>Point created by Jennifer Wintersteen</a:t>
            </a:r>
          </a:p>
          <a:p>
            <a:pPr algn="ctr">
              <a:buNone/>
            </a:pPr>
            <a:endParaRPr lang="en-US" sz="3800" b="1" dirty="0" smtClean="0">
              <a:solidFill>
                <a:srgbClr val="3210B0"/>
              </a:solidFill>
            </a:endParaRPr>
          </a:p>
          <a:p>
            <a:pPr algn="ctr">
              <a:buNone/>
            </a:pPr>
            <a:r>
              <a:rPr lang="en-US" sz="3800" b="1" dirty="0" err="1" smtClean="0">
                <a:solidFill>
                  <a:srgbClr val="3210B0"/>
                </a:solidFill>
              </a:rPr>
              <a:t>Music,“Sara</a:t>
            </a:r>
            <a:r>
              <a:rPr lang="en-US" sz="3800" b="1" dirty="0" smtClean="0">
                <a:solidFill>
                  <a:srgbClr val="3210B0"/>
                </a:solidFill>
              </a:rPr>
              <a:t> Lately” copyright  Kevin Hamler-Dupras</a:t>
            </a:r>
          </a:p>
          <a:p>
            <a:pPr>
              <a:buNone/>
            </a:pPr>
            <a:r>
              <a:rPr lang="en-US" b="1" dirty="0" smtClean="0">
                <a:solidFill>
                  <a:srgbClr val="3210B0"/>
                </a:solidFill>
              </a:rPr>
              <a:t>              </a:t>
            </a:r>
            <a:endParaRPr lang="en-US" b="1" dirty="0">
              <a:solidFill>
                <a:srgbClr val="3210B0"/>
              </a:solidFill>
            </a:endParaRPr>
          </a:p>
        </p:txBody>
      </p:sp>
      <p:pic>
        <p:nvPicPr>
          <p:cNvPr id="4" name="Picture 2" descr="C:\Users\WintersteenHomePC\Pictures\8 class pets\banner_col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07103" y="982042"/>
            <a:ext cx="6232348" cy="2124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3983281"/>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intersteenHomePC\Pictures\8 class pets\banner_col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28027" y="662865"/>
            <a:ext cx="6668698" cy="1528243"/>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p:cNvSpPr txBox="1">
            <a:spLocks/>
          </p:cNvSpPr>
          <p:nvPr/>
        </p:nvSpPr>
        <p:spPr>
          <a:xfrm>
            <a:off x="940278" y="2447027"/>
            <a:ext cx="10291313" cy="3138544"/>
          </a:xfrm>
          <a:prstGeom prst="rect">
            <a:avLst/>
          </a:prstGeom>
        </p:spPr>
        <p:txBody>
          <a:bodyPr vert="horz" lIns="91440" tIns="45720" rIns="91440" bIns="45720" rtlCol="0" anchor="t">
            <a:normAutofit lnSpcReduction="10000"/>
          </a:bodyPr>
          <a:lstStyle/>
          <a:p>
            <a:pPr algn="ctr" defTabSz="914400">
              <a:spcBef>
                <a:spcPct val="20000"/>
              </a:spcBef>
              <a:buClr>
                <a:schemeClr val="accent2"/>
              </a:buClr>
              <a:buSzPct val="85000"/>
              <a:defRPr/>
            </a:pPr>
            <a:r>
              <a:rPr lang="en-US" sz="4800" dirty="0">
                <a:solidFill>
                  <a:srgbClr val="3210B0"/>
                </a:solidFill>
              </a:rPr>
              <a:t>To vote for your favorite BCCCA book, read (or listen to) </a:t>
            </a:r>
            <a:endParaRPr lang="en-US" sz="4800" dirty="0" smtClean="0">
              <a:solidFill>
                <a:srgbClr val="3210B0"/>
              </a:solidFill>
            </a:endParaRPr>
          </a:p>
          <a:p>
            <a:pPr algn="ctr" defTabSz="914400">
              <a:spcBef>
                <a:spcPct val="20000"/>
              </a:spcBef>
              <a:buClr>
                <a:schemeClr val="accent2"/>
              </a:buClr>
              <a:buSzPct val="85000"/>
              <a:defRPr/>
            </a:pPr>
            <a:r>
              <a:rPr lang="en-US" sz="4800" dirty="0" smtClean="0">
                <a:solidFill>
                  <a:srgbClr val="3210B0"/>
                </a:solidFill>
              </a:rPr>
              <a:t>at </a:t>
            </a:r>
            <a:r>
              <a:rPr lang="en-US" sz="4800" dirty="0">
                <a:solidFill>
                  <a:srgbClr val="3210B0"/>
                </a:solidFill>
              </a:rPr>
              <a:t>least </a:t>
            </a:r>
            <a:r>
              <a:rPr lang="en-US" sz="4800" b="1" dirty="0">
                <a:solidFill>
                  <a:srgbClr val="3210B0"/>
                </a:solidFill>
              </a:rPr>
              <a:t>two</a:t>
            </a:r>
            <a:r>
              <a:rPr lang="en-US" sz="4800" dirty="0">
                <a:solidFill>
                  <a:srgbClr val="3210B0"/>
                </a:solidFill>
              </a:rPr>
              <a:t> of the following nominated books...</a:t>
            </a:r>
          </a:p>
          <a:p>
            <a:pPr algn="ctr" defTabSz="914400">
              <a:spcBef>
                <a:spcPct val="20000"/>
              </a:spcBef>
              <a:buClr>
                <a:schemeClr val="accent2"/>
              </a:buClr>
              <a:buSzPct val="85000"/>
              <a:defRPr/>
            </a:pPr>
            <a:endParaRPr lang="en-US" sz="4400" dirty="0">
              <a:solidFill>
                <a:schemeClr val="tx2"/>
              </a:solidFill>
            </a:endParaRPr>
          </a:p>
        </p:txBody>
      </p:sp>
    </p:spTree>
    <p:extLst>
      <p:ext uri="{BB962C8B-B14F-4D97-AF65-F5344CB8AC3E}">
        <p14:creationId xmlns:p14="http://schemas.microsoft.com/office/powerpoint/2010/main" val="4153372955"/>
      </p:ext>
    </p:extLst>
  </p:cSld>
  <p:clrMapOvr>
    <a:masterClrMapping/>
  </p:clrMapOvr>
  <p:transition advTm="6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1041400"/>
            <a:ext cx="6241816" cy="1371600"/>
          </a:xfrm>
        </p:spPr>
        <p:txBody>
          <a:bodyPr/>
          <a:lstStyle/>
          <a:p>
            <a:r>
              <a:rPr lang="en-US" sz="3600" dirty="0" smtClean="0"/>
              <a:t>Violet Mackerel’s Brilliant Plot</a:t>
            </a:r>
            <a:r>
              <a:rPr lang="en-US" dirty="0" smtClean="0"/>
              <a:t/>
            </a:r>
            <a:br>
              <a:rPr lang="en-US" dirty="0" smtClean="0"/>
            </a:br>
            <a:r>
              <a:rPr lang="en-US" sz="2400" dirty="0" smtClean="0"/>
              <a:t>by Anna Branford</a:t>
            </a:r>
            <a:endParaRPr lang="en-US" sz="2400" dirty="0"/>
          </a:p>
        </p:txBody>
      </p:sp>
      <p:sp>
        <p:nvSpPr>
          <p:cNvPr id="4" name="Text Placeholder 3"/>
          <p:cNvSpPr>
            <a:spLocks noGrp="1"/>
          </p:cNvSpPr>
          <p:nvPr>
            <p:ph type="body" sz="half" idx="2"/>
          </p:nvPr>
        </p:nvSpPr>
        <p:spPr>
          <a:xfrm>
            <a:off x="1295399" y="3255432"/>
            <a:ext cx="6241816" cy="2561168"/>
          </a:xfrm>
        </p:spPr>
        <p:txBody>
          <a:bodyPr>
            <a:normAutofit/>
          </a:bodyPr>
          <a:lstStyle/>
          <a:p>
            <a:r>
              <a:rPr lang="en-US" sz="2000" dirty="0"/>
              <a:t>Violet is a seven-year-old with a knack for appreciating the smallest things in life: her “Theory of Finding Small Things” states that the moment of finding a tiny treasure usually coincides with the moment of having a genius idea. This creative little girl always strives to think outside the box, so when she spots a small china bird that she desperately wants, she forms an imaginative plan for getting it—and her methods are anything but ordinary!</a:t>
            </a:r>
          </a:p>
        </p:txBody>
      </p:sp>
      <p:pic>
        <p:nvPicPr>
          <p:cNvPr id="9" name="Picture Placeholder 8"/>
          <p:cNvPicPr>
            <a:picLocks noGrp="1" noChangeAspect="1"/>
          </p:cNvPicPr>
          <p:nvPr>
            <p:ph type="pic" idx="1"/>
          </p:nvPr>
        </p:nvPicPr>
        <p:blipFill>
          <a:blip r:embed="rId2">
            <a:extLst>
              <a:ext uri="{28A0092B-C50C-407E-A947-70E740481C1C}">
                <a14:useLocalDpi xmlns:a14="http://schemas.microsoft.com/office/drawing/2010/main" val="0"/>
              </a:ext>
            </a:extLst>
          </a:blip>
          <a:srcRect l="4387" r="4387"/>
          <a:stretch>
            <a:fillRect/>
          </a:stretch>
        </p:blipFill>
        <p:spPr/>
      </p:pic>
    </p:spTree>
    <p:extLst>
      <p:ext uri="{BB962C8B-B14F-4D97-AF65-F5344CB8AC3E}">
        <p14:creationId xmlns:p14="http://schemas.microsoft.com/office/powerpoint/2010/main" val="366558112"/>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87763" y="969432"/>
            <a:ext cx="6241816" cy="1371600"/>
          </a:xfrm>
        </p:spPr>
        <p:txBody>
          <a:bodyPr/>
          <a:lstStyle/>
          <a:p>
            <a:r>
              <a:rPr lang="en-US" sz="3600" dirty="0" smtClean="0"/>
              <a:t>The Year of the Book</a:t>
            </a:r>
            <a:br>
              <a:rPr lang="en-US" sz="3600" dirty="0" smtClean="0"/>
            </a:br>
            <a:r>
              <a:rPr lang="en-US" sz="2400" dirty="0" smtClean="0"/>
              <a:t>By Andrea Cheng</a:t>
            </a:r>
            <a:endParaRPr lang="en-US" sz="2400" dirty="0"/>
          </a:p>
        </p:txBody>
      </p:sp>
      <p:sp>
        <p:nvSpPr>
          <p:cNvPr id="4" name="Text Placeholder 3"/>
          <p:cNvSpPr>
            <a:spLocks noGrp="1"/>
          </p:cNvSpPr>
          <p:nvPr>
            <p:ph type="body" sz="half" idx="2"/>
          </p:nvPr>
        </p:nvSpPr>
        <p:spPr>
          <a:xfrm>
            <a:off x="1387763" y="2944091"/>
            <a:ext cx="6241816" cy="2872509"/>
          </a:xfrm>
        </p:spPr>
        <p:txBody>
          <a:bodyPr>
            <a:noAutofit/>
          </a:bodyPr>
          <a:lstStyle/>
          <a:p>
            <a:r>
              <a:rPr lang="en-US" sz="2000" dirty="0" smtClean="0"/>
              <a:t>When </a:t>
            </a:r>
            <a:r>
              <a:rPr lang="en-US" sz="2000" dirty="0"/>
              <a:t>Anna needs company, she turns to her books. Whether traveling through A Wrinkle in Time, or peering over My Side of the Mountain, books provide what real life cannot—constant companionship and insight into her changing world. </a:t>
            </a:r>
            <a:endParaRPr lang="en-US" sz="2000" dirty="0" smtClean="0"/>
          </a:p>
          <a:p>
            <a:r>
              <a:rPr lang="en-US" sz="2000" dirty="0" smtClean="0"/>
              <a:t>Books</a:t>
            </a:r>
            <a:r>
              <a:rPr lang="en-US" sz="2000" dirty="0"/>
              <a:t>, however, can’t tell Anna how to find a true friend. She’ll have to discover that on her own. In the tradition of </a:t>
            </a:r>
            <a:r>
              <a:rPr lang="en-US" sz="2000" dirty="0" smtClean="0"/>
              <a:t>the classics, this </a:t>
            </a:r>
            <a:r>
              <a:rPr lang="en-US" sz="2000" dirty="0"/>
              <a:t>novel subtly explores what it takes to make friends and what it means to be one.</a:t>
            </a: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2360" r="2360"/>
          <a:stretch>
            <a:fillRect/>
          </a:stretch>
        </p:blipFill>
        <p:spPr/>
      </p:pic>
    </p:spTree>
    <p:extLst>
      <p:ext uri="{BB962C8B-B14F-4D97-AF65-F5344CB8AC3E}">
        <p14:creationId xmlns:p14="http://schemas.microsoft.com/office/powerpoint/2010/main" val="3844296986"/>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1041400"/>
            <a:ext cx="6241816" cy="1371600"/>
          </a:xfrm>
        </p:spPr>
        <p:txBody>
          <a:bodyPr/>
          <a:lstStyle/>
          <a:p>
            <a:r>
              <a:rPr lang="en-US" sz="3600" dirty="0" smtClean="0"/>
              <a:t>The Secret Chicken Society</a:t>
            </a:r>
            <a:r>
              <a:rPr lang="en-US" dirty="0" smtClean="0"/>
              <a:t/>
            </a:r>
            <a:br>
              <a:rPr lang="en-US" dirty="0" smtClean="0"/>
            </a:br>
            <a:r>
              <a:rPr lang="en-US" sz="2400" dirty="0" smtClean="0"/>
              <a:t>by Judy Cox</a:t>
            </a:r>
            <a:endParaRPr lang="en-US" sz="2400"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17919" r="17919"/>
          <a:stretch>
            <a:fillRect/>
          </a:stretch>
        </p:blipFill>
        <p:spPr/>
      </p:pic>
      <p:sp>
        <p:nvSpPr>
          <p:cNvPr id="4" name="Text Placeholder 3"/>
          <p:cNvSpPr>
            <a:spLocks noGrp="1"/>
          </p:cNvSpPr>
          <p:nvPr>
            <p:ph type="body" sz="half" idx="2"/>
          </p:nvPr>
        </p:nvSpPr>
        <p:spPr>
          <a:xfrm>
            <a:off x="1295399" y="3255432"/>
            <a:ext cx="6241816" cy="2561168"/>
          </a:xfrm>
        </p:spPr>
        <p:txBody>
          <a:bodyPr>
            <a:noAutofit/>
          </a:bodyPr>
          <a:lstStyle/>
          <a:p>
            <a:r>
              <a:rPr lang="en-US" sz="2000" dirty="0"/>
              <a:t>When Daniel's class hatches chicks as a science project, he adopts them. When he finds out that his favorite bird, Peepers, isn't a hen but a rooster, and therefore illegal to keep in the city of Portland, t</a:t>
            </a:r>
            <a:r>
              <a:rPr lang="en-US" sz="2000" i="1" dirty="0"/>
              <a:t>he Secret Chicken Society</a:t>
            </a:r>
            <a:r>
              <a:rPr lang="en-US" sz="2000" dirty="0"/>
              <a:t> is quickly formed to save Peepers. This warmhearted chapter book about an environmentally-conscious family will provide plenty of clucks and lots of chuckles for young readers.</a:t>
            </a:r>
          </a:p>
        </p:txBody>
      </p:sp>
    </p:spTree>
    <p:extLst>
      <p:ext uri="{BB962C8B-B14F-4D97-AF65-F5344CB8AC3E}">
        <p14:creationId xmlns:p14="http://schemas.microsoft.com/office/powerpoint/2010/main" val="636436447"/>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1041400"/>
            <a:ext cx="6241816" cy="1371600"/>
          </a:xfrm>
        </p:spPr>
        <p:txBody>
          <a:bodyPr/>
          <a:lstStyle/>
          <a:p>
            <a:r>
              <a:rPr lang="en-US" sz="3600" dirty="0" smtClean="0"/>
              <a:t>Letters to Leo</a:t>
            </a:r>
            <a:r>
              <a:rPr lang="en-US" dirty="0" smtClean="0"/>
              <a:t/>
            </a:r>
            <a:br>
              <a:rPr lang="en-US" dirty="0" smtClean="0"/>
            </a:br>
            <a:r>
              <a:rPr lang="en-US" sz="2400" dirty="0" smtClean="0"/>
              <a:t>By Amy </a:t>
            </a:r>
            <a:r>
              <a:rPr lang="en-US" sz="2400" dirty="0" err="1" smtClean="0"/>
              <a:t>Hest</a:t>
            </a:r>
            <a:endParaRPr lang="en-US" sz="2400" dirty="0"/>
          </a:p>
        </p:txBody>
      </p:sp>
      <p:pic>
        <p:nvPicPr>
          <p:cNvPr id="5" name="Picture Placeholder 4"/>
          <p:cNvPicPr>
            <a:picLocks noGrp="1" noChangeAspect="1"/>
          </p:cNvPicPr>
          <p:nvPr>
            <p:ph type="pic" idx="1"/>
          </p:nvPr>
        </p:nvPicPr>
        <p:blipFill>
          <a:blip r:embed="rId2">
            <a:extLst>
              <a:ext uri="{28A0092B-C50C-407E-A947-70E740481C1C}">
                <a14:useLocalDpi xmlns:a14="http://schemas.microsoft.com/office/drawing/2010/main" val="0"/>
              </a:ext>
            </a:extLst>
          </a:blip>
          <a:srcRect l="2472" r="2472"/>
          <a:stretch>
            <a:fillRect/>
          </a:stretch>
        </p:blipFill>
        <p:spPr/>
      </p:pic>
      <p:sp>
        <p:nvSpPr>
          <p:cNvPr id="4" name="Text Placeholder 3"/>
          <p:cNvSpPr>
            <a:spLocks noGrp="1"/>
          </p:cNvSpPr>
          <p:nvPr>
            <p:ph type="body" sz="half" idx="2"/>
          </p:nvPr>
        </p:nvSpPr>
        <p:spPr>
          <a:xfrm>
            <a:off x="1295399" y="2743201"/>
            <a:ext cx="6241816" cy="3140363"/>
          </a:xfrm>
        </p:spPr>
        <p:txBody>
          <a:bodyPr>
            <a:noAutofit/>
          </a:bodyPr>
          <a:lstStyle/>
          <a:p>
            <a:r>
              <a:rPr lang="en-US" sz="2000" dirty="0"/>
              <a:t>Annie Rossi never, ever thought her father would let her have a dog. But now that he’s finally given in, she’s found the perfect ear for the stories of her day. She just writes them in a notebook hidden under the bed and reads them to Leo in her soft night voice, like the one her mother used when reading to Annie at bedtime before she died. And Annie sure has a million stories to tell! </a:t>
            </a:r>
            <a:r>
              <a:rPr lang="en-US" sz="2000" dirty="0" smtClean="0"/>
              <a:t>Genuine </a:t>
            </a:r>
            <a:r>
              <a:rPr lang="en-US" sz="2000" dirty="0"/>
              <a:t>and funny, Amy </a:t>
            </a:r>
            <a:r>
              <a:rPr lang="en-US" sz="2000" dirty="0" err="1"/>
              <a:t>Hest’s</a:t>
            </a:r>
            <a:r>
              <a:rPr lang="en-US" sz="2000" dirty="0"/>
              <a:t> first-person narration revisits a winning young character as she takes on a new year — and a new dog — with humor, honesty, and resiliency.</a:t>
            </a:r>
          </a:p>
        </p:txBody>
      </p:sp>
    </p:spTree>
    <p:extLst>
      <p:ext uri="{BB962C8B-B14F-4D97-AF65-F5344CB8AC3E}">
        <p14:creationId xmlns:p14="http://schemas.microsoft.com/office/powerpoint/2010/main" val="265502848"/>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4417" y="960582"/>
            <a:ext cx="5548747" cy="1588654"/>
          </a:xfrm>
        </p:spPr>
        <p:txBody>
          <a:bodyPr>
            <a:normAutofit fontScale="90000"/>
          </a:bodyPr>
          <a:lstStyle/>
          <a:p>
            <a:r>
              <a:rPr lang="en-US" sz="3600" dirty="0" smtClean="0"/>
              <a:t>Leopard and </a:t>
            </a:r>
            <a:r>
              <a:rPr lang="en-US" sz="3600" dirty="0" err="1" smtClean="0"/>
              <a:t>Silkie</a:t>
            </a:r>
            <a:r>
              <a:rPr lang="en-US" sz="3600" dirty="0" smtClean="0"/>
              <a:t>: One Boy’s Quest to Save the Seal Pups</a:t>
            </a:r>
            <a:r>
              <a:rPr lang="en-US" dirty="0" smtClean="0"/>
              <a:t/>
            </a:r>
            <a:br>
              <a:rPr lang="en-US" dirty="0" smtClean="0"/>
            </a:br>
            <a:r>
              <a:rPr lang="en-US" sz="2700" dirty="0" smtClean="0"/>
              <a:t>by Brenda Peterson</a:t>
            </a:r>
            <a:endParaRPr lang="en-US" sz="2700" dirty="0"/>
          </a:p>
        </p:txBody>
      </p:sp>
      <p:pic>
        <p:nvPicPr>
          <p:cNvPr id="6" name="Picture Placeholder 5"/>
          <p:cNvPicPr>
            <a:picLocks noGrp="1" noChangeAspect="1"/>
          </p:cNvPicPr>
          <p:nvPr>
            <p:ph type="pic" idx="1"/>
          </p:nvPr>
        </p:nvPicPr>
        <p:blipFill>
          <a:blip r:embed="rId2">
            <a:extLst>
              <a:ext uri="{28A0092B-C50C-407E-A947-70E740481C1C}">
                <a14:useLocalDpi xmlns:a14="http://schemas.microsoft.com/office/drawing/2010/main" val="0"/>
              </a:ext>
            </a:extLst>
          </a:blip>
          <a:srcRect l="1475" r="1475"/>
          <a:stretch>
            <a:fillRect/>
          </a:stretch>
        </p:blipFill>
        <p:spPr>
          <a:xfrm>
            <a:off x="6687126" y="1041400"/>
            <a:ext cx="4471411" cy="4775200"/>
          </a:xfrm>
        </p:spPr>
      </p:pic>
      <p:sp>
        <p:nvSpPr>
          <p:cNvPr id="4" name="Text Placeholder 3"/>
          <p:cNvSpPr>
            <a:spLocks noGrp="1"/>
          </p:cNvSpPr>
          <p:nvPr>
            <p:ph type="body" sz="half" idx="2"/>
          </p:nvPr>
        </p:nvSpPr>
        <p:spPr>
          <a:xfrm>
            <a:off x="944417" y="2854036"/>
            <a:ext cx="5473636" cy="3046432"/>
          </a:xfrm>
        </p:spPr>
        <p:txBody>
          <a:bodyPr>
            <a:normAutofit fontScale="85000" lnSpcReduction="20000"/>
          </a:bodyPr>
          <a:lstStyle/>
          <a:p>
            <a:r>
              <a:rPr lang="en-US" sz="2400" dirty="0"/>
              <a:t>In the Pacific Northwest, concerned volunteers become seal sitters, keeping </a:t>
            </a:r>
            <a:r>
              <a:rPr lang="en-US" sz="2400" dirty="0" smtClean="0"/>
              <a:t>vigil </a:t>
            </a:r>
            <a:r>
              <a:rPr lang="en-US" sz="2400" dirty="0"/>
              <a:t>over the vulnerable baby seals that are left on the shore while their mothers hunt for food. Surviving in the animal kingdom is never easy and this informative picture book gives a first-hand look at what baby seals are up against. With its emphasis on human compassion, this true account teaches children to appreciate the natural world by helping in any way they can.  The star of the book is six year old Miles, who organizes his own rescue mission to help the seals survive.</a:t>
            </a:r>
          </a:p>
          <a:p>
            <a:endParaRPr lang="en-US" dirty="0"/>
          </a:p>
        </p:txBody>
      </p:sp>
    </p:spTree>
    <p:extLst>
      <p:ext uri="{BB962C8B-B14F-4D97-AF65-F5344CB8AC3E}">
        <p14:creationId xmlns:p14="http://schemas.microsoft.com/office/powerpoint/2010/main" val="2640902929"/>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399" y="1041400"/>
            <a:ext cx="6241816" cy="1186487"/>
          </a:xfrm>
        </p:spPr>
        <p:txBody>
          <a:bodyPr/>
          <a:lstStyle/>
          <a:p>
            <a:r>
              <a:rPr lang="en-US" sz="3600" dirty="0" smtClean="0"/>
              <a:t>Third Grade Angels </a:t>
            </a:r>
            <a:r>
              <a:rPr lang="en-US" dirty="0" smtClean="0"/>
              <a:t/>
            </a:r>
            <a:br>
              <a:rPr lang="en-US" dirty="0" smtClean="0"/>
            </a:br>
            <a:r>
              <a:rPr lang="en-US" sz="2400" dirty="0" smtClean="0"/>
              <a:t>by Jerry </a:t>
            </a:r>
            <a:r>
              <a:rPr lang="en-US" sz="2400" dirty="0" err="1" smtClean="0"/>
              <a:t>Spinelli</a:t>
            </a:r>
            <a:endParaRPr lang="en-US" sz="2400" dirty="0"/>
          </a:p>
        </p:txBody>
      </p:sp>
      <p:sp>
        <p:nvSpPr>
          <p:cNvPr id="4" name="Text Placeholder 3"/>
          <p:cNvSpPr>
            <a:spLocks noGrp="1"/>
          </p:cNvSpPr>
          <p:nvPr>
            <p:ph type="body" sz="half" idx="2"/>
          </p:nvPr>
        </p:nvSpPr>
        <p:spPr>
          <a:xfrm>
            <a:off x="1295399" y="2578868"/>
            <a:ext cx="6241816" cy="3237732"/>
          </a:xfrm>
        </p:spPr>
        <p:txBody>
          <a:bodyPr>
            <a:noAutofit/>
          </a:bodyPr>
          <a:lstStyle/>
          <a:p>
            <a:r>
              <a:rPr lang="en-US" sz="2000" dirty="0"/>
              <a:t>George, aka "Suds," has just entered third grade, and he's heard the rhyme about "first grade babies/second grade cats/third grade angels/fourth grade rats," but what does this mean for his school year? </a:t>
            </a:r>
            <a:r>
              <a:rPr lang="en-US" sz="2000" dirty="0" smtClean="0"/>
              <a:t>It </a:t>
            </a:r>
            <a:r>
              <a:rPr lang="en-US" sz="2000" dirty="0"/>
              <a:t>means that his teacher, Mrs. Simms, will hold a competition every month to see which student deserves to be awarded "the halo" - which student is best-behaved, kindest to others, and, in short, perfect. Suds is determined to be the first to earn the halo, but he's finding the challenge of always being good to be more stressful than he had anticipated. </a:t>
            </a:r>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l="5516" r="5516"/>
          <a:stretch>
            <a:fillRect/>
          </a:stretch>
        </p:blipFill>
        <p:spPr>
          <a:xfrm>
            <a:off x="7878763" y="1041400"/>
            <a:ext cx="3279775" cy="4775200"/>
          </a:xfrm>
        </p:spPr>
      </p:pic>
    </p:spTree>
    <p:extLst>
      <p:ext uri="{BB962C8B-B14F-4D97-AF65-F5344CB8AC3E}">
        <p14:creationId xmlns:p14="http://schemas.microsoft.com/office/powerpoint/2010/main" val="1304489676"/>
      </p:ext>
    </p:extLst>
  </p:cSld>
  <p:clrMapOvr>
    <a:masterClrMapping/>
  </p:clrMapOvr>
  <mc:AlternateContent xmlns:mc="http://schemas.openxmlformats.org/markup-compatibility/2006">
    <mc:Choice xmlns:p14="http://schemas.microsoft.com/office/powerpoint/2010/main" Requires="p14">
      <p:transition spd="slow" p14:dur="2000" advTm="6000"/>
    </mc:Choice>
    <mc:Fallback>
      <p:transition spd="slow" advTm="6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WintersteenHomePC\Pictures\8 class pets\banner_col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292034" y="990669"/>
            <a:ext cx="7760332" cy="1778409"/>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2"/>
          <p:cNvSpPr txBox="1">
            <a:spLocks/>
          </p:cNvSpPr>
          <p:nvPr/>
        </p:nvSpPr>
        <p:spPr>
          <a:xfrm>
            <a:off x="1104181" y="2892724"/>
            <a:ext cx="9989389" cy="3138544"/>
          </a:xfrm>
          <a:prstGeom prst="rect">
            <a:avLst/>
          </a:prstGeom>
        </p:spPr>
        <p:txBody>
          <a:bodyPr vert="horz" lIns="91440" tIns="45720" rIns="91440" bIns="45720" rtlCol="0" anchor="t">
            <a:normAutofit/>
          </a:bodyPr>
          <a:lstStyle/>
          <a:p>
            <a:pPr algn="ctr" defTabSz="914400">
              <a:spcBef>
                <a:spcPct val="20000"/>
              </a:spcBef>
              <a:buClr>
                <a:schemeClr val="accent2"/>
              </a:buClr>
              <a:buSzPct val="85000"/>
              <a:defRPr/>
            </a:pPr>
            <a:r>
              <a:rPr lang="en-US" sz="3600" dirty="0">
                <a:solidFill>
                  <a:schemeClr val="tx2"/>
                </a:solidFill>
              </a:rPr>
              <a:t>Remember to vote from</a:t>
            </a:r>
          </a:p>
          <a:p>
            <a:pPr algn="ctr" defTabSz="914400">
              <a:spcBef>
                <a:spcPct val="20000"/>
              </a:spcBef>
              <a:buClr>
                <a:schemeClr val="accent2"/>
              </a:buClr>
              <a:buSzPct val="85000"/>
              <a:defRPr/>
            </a:pPr>
            <a:r>
              <a:rPr lang="en-US" sz="3600" dirty="0">
                <a:solidFill>
                  <a:schemeClr val="tx2"/>
                </a:solidFill>
              </a:rPr>
              <a:t>March 15 through April 10</a:t>
            </a:r>
            <a:r>
              <a:rPr lang="en-US" sz="3600" baseline="30000" dirty="0">
                <a:solidFill>
                  <a:schemeClr val="tx2"/>
                </a:solidFill>
              </a:rPr>
              <a:t>th</a:t>
            </a:r>
          </a:p>
          <a:p>
            <a:pPr algn="ctr" defTabSz="914400">
              <a:spcBef>
                <a:spcPct val="20000"/>
              </a:spcBef>
              <a:buClr>
                <a:schemeClr val="accent2"/>
              </a:buClr>
              <a:buSzPct val="85000"/>
              <a:defRPr/>
            </a:pPr>
            <a:r>
              <a:rPr lang="en-US" sz="3600" dirty="0">
                <a:solidFill>
                  <a:schemeClr val="tx2"/>
                </a:solidFill>
              </a:rPr>
              <a:t>by going onto the BCCCA website</a:t>
            </a:r>
          </a:p>
          <a:p>
            <a:pPr algn="ctr" defTabSz="914400">
              <a:spcBef>
                <a:spcPct val="20000"/>
              </a:spcBef>
              <a:buClr>
                <a:schemeClr val="accent2"/>
              </a:buClr>
              <a:buSzPct val="85000"/>
              <a:defRPr/>
            </a:pPr>
            <a:r>
              <a:rPr lang="en-US" sz="3600" dirty="0">
                <a:solidFill>
                  <a:schemeClr val="tx2"/>
                </a:solidFill>
              </a:rPr>
              <a:t> </a:t>
            </a:r>
            <a:r>
              <a:rPr lang="en-US" sz="3200" dirty="0">
                <a:solidFill>
                  <a:schemeClr val="bg2">
                    <a:lumMod val="50000"/>
                  </a:schemeClr>
                </a:solidFill>
                <a:hlinkClick r:id="rId3"/>
              </a:rPr>
              <a:t>http://ola.memberclicks.net/bccca-how-to-vote</a:t>
            </a:r>
            <a:r>
              <a:rPr lang="en-US" sz="3200" dirty="0">
                <a:solidFill>
                  <a:schemeClr val="bg2">
                    <a:lumMod val="50000"/>
                  </a:schemeClr>
                </a:solidFill>
              </a:rPr>
              <a:t> </a:t>
            </a:r>
          </a:p>
        </p:txBody>
      </p:sp>
    </p:spTree>
    <p:extLst>
      <p:ext uri="{BB962C8B-B14F-4D97-AF65-F5344CB8AC3E}">
        <p14:creationId xmlns:p14="http://schemas.microsoft.com/office/powerpoint/2010/main" val="2474797227"/>
      </p:ext>
    </p:extLst>
  </p:cSld>
  <p:clrMapOvr>
    <a:masterClrMapping/>
  </p:clrMapOvr>
  <p:transition advTm="6000"/>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38</TotalTime>
  <Words>605</Words>
  <Application>Microsoft Office PowerPoint</Application>
  <PresentationFormat>Widescreen</PresentationFormat>
  <Paragraphs>25</Paragraphs>
  <Slides>10</Slides>
  <Notes>0</Notes>
  <HiddenSlides>0</HiddenSlides>
  <MMClips>1</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Garamond</vt:lpstr>
      <vt:lpstr>Organic</vt:lpstr>
      <vt:lpstr>PowerPoint Presentation</vt:lpstr>
      <vt:lpstr>PowerPoint Presentation</vt:lpstr>
      <vt:lpstr>Violet Mackerel’s Brilliant Plot by Anna Branford</vt:lpstr>
      <vt:lpstr>The Year of the Book By Andrea Cheng</vt:lpstr>
      <vt:lpstr>The Secret Chicken Society by Judy Cox</vt:lpstr>
      <vt:lpstr>Letters to Leo By Amy Hest</vt:lpstr>
      <vt:lpstr>Leopard and Silkie: One Boy’s Quest to Save the Seal Pups by Brenda Peterson</vt:lpstr>
      <vt:lpstr>Third Grade Angels  by Jerry Spinelli</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Spencer Wintersteen</dc:creator>
  <cp:lastModifiedBy>Spencer Wintersteen</cp:lastModifiedBy>
  <cp:revision>7</cp:revision>
  <dcterms:created xsi:type="dcterms:W3CDTF">2014-04-16T04:56:00Z</dcterms:created>
  <dcterms:modified xsi:type="dcterms:W3CDTF">2014-04-24T01:53:44Z</dcterms:modified>
</cp:coreProperties>
</file>